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7"/>
  </p:notesMasterIdLst>
  <p:sldIdLst>
    <p:sldId id="260" r:id="rId2"/>
    <p:sldId id="259" r:id="rId3"/>
    <p:sldId id="261" r:id="rId4"/>
    <p:sldId id="258" r:id="rId5"/>
    <p:sldId id="262" r:id="rId6"/>
  </p:sldIdLst>
  <p:sldSz cx="9144000" cy="5143500" type="screen16x9"/>
  <p:notesSz cx="6858000" cy="9144000"/>
  <p:embeddedFontLst>
    <p:embeddedFont>
      <p:font typeface="Merriweather" pitchFamily="2" charset="77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45"/>
    <p:restoredTop sz="88179"/>
  </p:normalViewPr>
  <p:slideViewPr>
    <p:cSldViewPr snapToGrid="0">
      <p:cViewPr varScale="1">
        <p:scale>
          <a:sx n="120" d="100"/>
          <a:sy n="120" d="100"/>
        </p:scale>
        <p:origin x="1016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f05898261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f05898261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f05898261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f05898261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e Column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6401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secHead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63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9181A"/>
              </a:buClr>
              <a:buSzPts val="1800"/>
              <a:buFont typeface="Merriweather"/>
              <a:buNone/>
              <a:defRPr sz="1800" b="1">
                <a:solidFill>
                  <a:srgbClr val="89181A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5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6">
          <p15:clr>
            <a:srgbClr val="EA4335"/>
          </p15:clr>
        </p15:guide>
        <p15:guide id="2" pos="5304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hrr.info/wp-content/uploads/2015/10/UNDRIP_Handbook_WEB.pdf" TargetMode="External"/><Relationship Id="rId2" Type="http://schemas.openxmlformats.org/officeDocument/2006/relationships/hyperlink" Target="https://social.desa.un.org/issues/indigenous-peoples/united-nations-declaration-on-the-rights-of-indigenous-peopl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justice.gc.ca/eng/declaration/ap-pa/index.html" TargetMode="External"/><Relationship Id="rId5" Type="http://schemas.openxmlformats.org/officeDocument/2006/relationships/hyperlink" Target="https://ilru.ca/resources-2/" TargetMode="External"/><Relationship Id="rId4" Type="http://schemas.openxmlformats.org/officeDocument/2006/relationships/hyperlink" Target="https://www.youtube.com/watch?v=VuWtRmGIrro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ctr.ca/education/coming-soon-truth-and-reconciliation-week-2023/speakers-profiles/#speaker16" TargetMode="External"/><Relationship Id="rId2" Type="http://schemas.openxmlformats.org/officeDocument/2006/relationships/hyperlink" Target="https://nctr.ca/education/coming-soon-truth-and-reconciliation-week-2023/speakers-profiles/#speaker1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AAA373-37E3-36E1-C3A8-C141AFEB6289}"/>
              </a:ext>
            </a:extLst>
          </p:cNvPr>
          <p:cNvSpPr txBox="1"/>
          <p:nvPr/>
        </p:nvSpPr>
        <p:spPr>
          <a:xfrm>
            <a:off x="380732" y="624093"/>
            <a:ext cx="400206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bg1"/>
                </a:solidFill>
                <a:latin typeface="Merriweather" pitchFamily="2" charset="77"/>
              </a:rPr>
              <a:t>UN Declaration on the Rights of Indigenous Peoples</a:t>
            </a:r>
            <a:endParaRPr lang="en-US" sz="3600" b="1" dirty="0">
              <a:solidFill>
                <a:schemeClr val="bg1"/>
              </a:solidFill>
              <a:latin typeface="Merriweather" pitchFamily="2" charset="77"/>
            </a:endParaRPr>
          </a:p>
          <a:p>
            <a:endParaRPr lang="en-CA" sz="2000" b="1" dirty="0">
              <a:solidFill>
                <a:schemeClr val="bg1"/>
              </a:solidFill>
              <a:latin typeface="Merriweather" panose="000005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Merriweather" panose="00000500000000000000" pitchFamily="2" charset="0"/>
              </a:rPr>
              <a:t>Truth and Reconciliation Week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F7AA-6D15-4B9D-0B69-544DFBF4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96D996-5645-48D4-63A9-6220BE2031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4BE2D-EBCB-1E7E-172C-E254391CE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600" y="1067417"/>
            <a:ext cx="7801200" cy="3416400"/>
          </a:xfrm>
        </p:spPr>
        <p:txBody>
          <a:bodyPr/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1600" dirty="0"/>
              <a:t>How does the doctrine of discovery apply in your province or territory (on what basis does the government assert they have sovereignty)?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1600" dirty="0"/>
              <a:t>What can you say to people who express concern about implementing the UN Declaration on the Rights of Indigenous Peoples?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1600" dirty="0"/>
              <a:t>What is one thing you can do to promote implementation of the UN Declaration on the Rights of Indigenous Peoples?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1600" dirty="0"/>
              <a:t>How can all of Canada benefit from the implementation of Indigenous peoples’ laws?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2120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42CE-5186-E236-49FB-9B3876A59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</a:t>
            </a:r>
            <a:r>
              <a:rPr lang="en-US" sz="1600" b="0" dirty="0"/>
              <a:t>(online resources, books, films)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95A8F-0ED1-20AF-9F74-6020C48F78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358AB-AC77-2433-F0F7-55211BFBD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216" y="997171"/>
            <a:ext cx="8057567" cy="3416400"/>
          </a:xfrm>
        </p:spPr>
        <p:txBody>
          <a:bodyPr/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Text of UN Declaration on the Rights of Indigenous Peoples: 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https://social.desa.un.org/issues/indigenous-peoples/united-nations-declaration-on-the-rights-of-indigenous-peoples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Handbook on the UN Declaration: </a:t>
            </a: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https://chrr.info/wp-content/uploads/2015/10/UNDRIP_Handbook_WEB.pdf</a:t>
            </a: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dirty="0"/>
              <a:t>Understanding UNDRIP &amp; Bill C-15: Warrior Life Podcast: </a:t>
            </a:r>
            <a:r>
              <a:rPr lang="en-CA" sz="1600" dirty="0">
                <a:hlinkClick r:id="rId4"/>
              </a:rPr>
              <a:t>https://www.youtube.com/watch?v=VuWtRmGIrro</a:t>
            </a:r>
            <a:r>
              <a:rPr lang="en-CA" sz="1600" dirty="0"/>
              <a:t>.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Indigenous Law Research Unit resources, </a:t>
            </a:r>
            <a:r>
              <a:rPr lang="en-CA" sz="1600" kern="100" dirty="0" err="1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Uvic</a:t>
            </a: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https://ilru.ca/resources-2/</a:t>
            </a: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John Borrows, “Canada’s </a:t>
            </a:r>
            <a:r>
              <a:rPr lang="en-CA" sz="1600" kern="10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Indigenous Constitution” (2010). </a:t>
            </a:r>
            <a:endParaRPr lang="en-CA" sz="1600" kern="100" dirty="0"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Canada’s Action Plan: 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https://www.justice.gc.ca/eng/declaration/ap-pa/index.html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US" sz="1600" dirty="0"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27685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dirty="0"/>
              <a:t>Reconciliation begins with education</a:t>
            </a:r>
            <a:endParaRPr dirty="0"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618601" y="1088400"/>
            <a:ext cx="2927570" cy="34804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CA" sz="1400" dirty="0"/>
              <a:t>Learn more about the truths of residential schools &amp; the path to reconciliation, all through an interactive Messenger experience.  </a:t>
            </a:r>
          </a:p>
          <a:p>
            <a:pPr marL="0" indent="0">
              <a:lnSpc>
                <a:spcPct val="200000"/>
              </a:lnSpc>
              <a:buNone/>
            </a:pPr>
            <a:endParaRPr lang="en-CA" sz="1200" dirty="0"/>
          </a:p>
          <a:p>
            <a:pPr marL="0" indent="0">
              <a:lnSpc>
                <a:spcPct val="200000"/>
              </a:lnSpc>
              <a:buNone/>
            </a:pPr>
            <a:r>
              <a:rPr lang="en-CA" sz="1200" b="1" dirty="0">
                <a:latin typeface="Merriweather" pitchFamily="2" charset="77"/>
              </a:rPr>
              <a:t>Scan the QR code now!  </a:t>
            </a:r>
            <a:endParaRPr lang="en-CA" sz="1200" b="1" dirty="0"/>
          </a:p>
        </p:txBody>
      </p:sp>
      <p:pic>
        <p:nvPicPr>
          <p:cNvPr id="3" name="video of NCTR messenger experience">
            <a:hlinkClick r:id="" action="ppaction://media"/>
            <a:extLst>
              <a:ext uri="{FF2B5EF4-FFF2-40B4-BE49-F238E27FC236}">
                <a16:creationId xmlns:a16="http://schemas.microsoft.com/office/drawing/2014/main" id="{95984C2C-A024-FB31-6652-B0E4CD7F73C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6.0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05797" y="636386"/>
            <a:ext cx="1848544" cy="4006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34EF2E-34FF-FF75-A655-64467C52C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830" y="291015"/>
            <a:ext cx="2664477" cy="4561469"/>
          </a:xfrm>
          <a:prstGeom prst="rect">
            <a:avLst/>
          </a:prstGeom>
        </p:spPr>
      </p:pic>
      <p:pic>
        <p:nvPicPr>
          <p:cNvPr id="1028" name="Picture 4" descr="Facebook Messenger gets shiny new logo, chat themes">
            <a:extLst>
              <a:ext uri="{FF2B5EF4-FFF2-40B4-BE49-F238E27FC236}">
                <a16:creationId xmlns:a16="http://schemas.microsoft.com/office/drawing/2014/main" id="{9998CB61-1033-8B28-9A22-D7E589EA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006" y="3461875"/>
            <a:ext cx="816945" cy="4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C7BEFB3D-FDB2-842A-0120-4B96F2E614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r="1191" b="14367"/>
          <a:stretch/>
        </p:blipFill>
        <p:spPr>
          <a:xfrm>
            <a:off x="6036594" y="870784"/>
            <a:ext cx="1760146" cy="226325"/>
          </a:xfrm>
          <a:prstGeom prst="rect">
            <a:avLst/>
          </a:prstGeom>
        </p:spPr>
      </p:pic>
      <p:pic>
        <p:nvPicPr>
          <p:cNvPr id="6" name="Picture 5" descr="A qr code with orange squares&#10;&#10;Description automatically generated">
            <a:extLst>
              <a:ext uri="{FF2B5EF4-FFF2-40B4-BE49-F238E27FC236}">
                <a16:creationId xmlns:a16="http://schemas.microsoft.com/office/drawing/2014/main" id="{EA9DB183-6138-E162-D9C3-1F39485C5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3325" y="2491591"/>
            <a:ext cx="2151005" cy="2151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5D8C-2C65-FF02-CC88-544D0D37F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099" y="435547"/>
            <a:ext cx="7473821" cy="889401"/>
          </a:xfrm>
        </p:spPr>
        <p:txBody>
          <a:bodyPr/>
          <a:lstStyle/>
          <a:p>
            <a:r>
              <a:rPr lang="en-US" sz="3600" dirty="0"/>
              <a:t>THANK YOU FOR JOINING US!!!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E1904C-3C2D-D436-EEF1-533DBAC697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6A657-56D5-CBB9-2248-CA6519468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884" y="1307806"/>
            <a:ext cx="6785092" cy="3538372"/>
          </a:xfrm>
        </p:spPr>
        <p:txBody>
          <a:bodyPr/>
          <a:lstStyle/>
          <a:p>
            <a:r>
              <a:rPr lang="en-CA" sz="1600" dirty="0">
                <a:solidFill>
                  <a:schemeClr val="tx1"/>
                </a:solidFill>
              </a:rPr>
              <a:t>Day 5 – Sept. 29: Taking action towards Reconciliation</a:t>
            </a:r>
          </a:p>
          <a:p>
            <a:pPr lvl="1"/>
            <a:r>
              <a:rPr lang="en-CA" sz="1600" dirty="0">
                <a:solidFill>
                  <a:schemeClr val="tx1"/>
                </a:solidFill>
              </a:rPr>
              <a:t>Speakers: </a:t>
            </a:r>
            <a:r>
              <a:rPr lang="en-CA" sz="1600" dirty="0">
                <a:solidFill>
                  <a:schemeClr val="tx1"/>
                </a:solidFill>
                <a:hlinkClick r:id="rId2" tooltip="Jimmy Duroch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Jimmy Durocher</a:t>
            </a:r>
            <a:r>
              <a:rPr lang="en-CA" sz="1600" dirty="0">
                <a:solidFill>
                  <a:schemeClr val="tx1"/>
                </a:solidFill>
              </a:rPr>
              <a:t>, </a:t>
            </a:r>
            <a:r>
              <a:rPr lang="en-CA" sz="1600" dirty="0">
                <a:solidFill>
                  <a:schemeClr val="tx1"/>
                </a:solidFill>
                <a:hlinkClick r:id="rId3" tooltip="Dale LeClai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Dale LeClair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dirty="0"/>
          </a:p>
          <a:p>
            <a:pPr marL="158750" indent="0">
              <a:lnSpc>
                <a:spcPct val="112000"/>
              </a:lnSpc>
              <a:buNone/>
            </a:pPr>
            <a:endParaRPr lang="en-US" sz="1600" dirty="0"/>
          </a:p>
          <a:p>
            <a:pPr marL="158750" indent="0">
              <a:lnSpc>
                <a:spcPct val="112000"/>
              </a:lnSpc>
              <a:buNone/>
            </a:pPr>
            <a:r>
              <a:rPr lang="en-US" sz="2000" dirty="0"/>
              <a:t>For more information about the National Centre for Truth and Reconciliation, please see our website: </a:t>
            </a:r>
            <a:r>
              <a:rPr lang="en-US" sz="2000" b="1" dirty="0" err="1"/>
              <a:t>nctr.ca</a:t>
            </a:r>
            <a:endParaRPr lang="en-US" sz="2000" b="1" dirty="0"/>
          </a:p>
          <a:p>
            <a:pPr marL="158750" indent="0">
              <a:lnSpc>
                <a:spcPct val="112000"/>
              </a:lnSpc>
              <a:buNone/>
            </a:pPr>
            <a:endParaRPr lang="en-US" sz="2000" b="1" dirty="0"/>
          </a:p>
          <a:p>
            <a:pPr marL="158750" indent="0">
              <a:lnSpc>
                <a:spcPct val="112000"/>
              </a:lnSpc>
              <a:buNone/>
            </a:pPr>
            <a:r>
              <a:rPr lang="en-US" sz="1400" i="1" dirty="0"/>
              <a:t>	Donations to support our education work are graciously 	accepted through our website</a:t>
            </a:r>
            <a:r>
              <a:rPr lang="en-US" sz="1400" dirty="0"/>
              <a:t>.  </a:t>
            </a:r>
          </a:p>
          <a:p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8339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2373</TotalTime>
  <Words>326</Words>
  <Application>Microsoft Macintosh PowerPoint</Application>
  <PresentationFormat>On-screen Show (16:9)</PresentationFormat>
  <Paragraphs>31</Paragraphs>
  <Slides>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Merriweather</vt:lpstr>
      <vt:lpstr>Arial</vt:lpstr>
      <vt:lpstr>Simple Light</vt:lpstr>
      <vt:lpstr>PowerPoint Presentation</vt:lpstr>
      <vt:lpstr>Discussion Questions </vt:lpstr>
      <vt:lpstr>Resources (online resources, books, films)</vt:lpstr>
      <vt:lpstr>Reconciliation begins with education</vt:lpstr>
      <vt:lpstr>THANK YOU FOR JOINING US!!!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title of the presentation  goes here for up to five lines to accommodate descriptive titles</dc:title>
  <dc:creator>Carmen Roy</dc:creator>
  <cp:lastModifiedBy>Brenda Gunn</cp:lastModifiedBy>
  <cp:revision>77</cp:revision>
  <dcterms:modified xsi:type="dcterms:W3CDTF">2023-09-29T03:25:18Z</dcterms:modified>
</cp:coreProperties>
</file>