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7"/>
  </p:notesMasterIdLst>
  <p:sldIdLst>
    <p:sldId id="263" r:id="rId2"/>
    <p:sldId id="264" r:id="rId3"/>
    <p:sldId id="270" r:id="rId4"/>
    <p:sldId id="266" r:id="rId5"/>
    <p:sldId id="269" r:id="rId6"/>
  </p:sldIdLst>
  <p:sldSz cx="9144000" cy="5143500" type="screen16x9"/>
  <p:notesSz cx="6858000" cy="9144000"/>
  <p:embeddedFontLst>
    <p:embeddedFont>
      <p:font typeface="Merriweather" panose="000005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45"/>
    <p:restoredTop sz="82915" autoAdjust="0"/>
  </p:normalViewPr>
  <p:slideViewPr>
    <p:cSldViewPr snapToGrid="0">
      <p:cViewPr varScale="1">
        <p:scale>
          <a:sx n="94" d="100"/>
          <a:sy n="94" d="100"/>
        </p:scale>
        <p:origin x="1363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f05898261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gf058982612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2522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45911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f05898261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f05898261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3329732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205104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2C2C2E"/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1714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e Column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7801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3764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640100" y="1152475"/>
            <a:ext cx="3764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secHead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632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9181A"/>
              </a:buClr>
              <a:buSzPts val="1800"/>
              <a:buFont typeface="Merriweather"/>
              <a:buNone/>
              <a:defRPr sz="1800" b="1">
                <a:solidFill>
                  <a:srgbClr val="89181A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78012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50" r:id="rId2"/>
    <p:sldLayoutId id="2147483651" r:id="rId3"/>
    <p:sldLayoutId id="2147483655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6">
          <p15:clr>
            <a:srgbClr val="EA4335"/>
          </p15:clr>
        </p15:guide>
        <p15:guide id="2" pos="5304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hrr.info/wp-content/uploads/2015/10/UNDRIP_Handbook_WEB.pdf" TargetMode="External"/><Relationship Id="rId2" Type="http://schemas.openxmlformats.org/officeDocument/2006/relationships/hyperlink" Target="https://social.desa.un.org/issues/indigenous-peoples/united-nations-declaration-on-the-rights-of-indigenous-peoples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justice.gc.ca/eng/declaration/ap-pa/index.html" TargetMode="External"/><Relationship Id="rId5" Type="http://schemas.openxmlformats.org/officeDocument/2006/relationships/hyperlink" Target="https://ilru.ca/resources-2/" TargetMode="External"/><Relationship Id="rId4" Type="http://schemas.openxmlformats.org/officeDocument/2006/relationships/hyperlink" Target="https://www.youtube.com/watch?v=VuWtRmGIrro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tr.ca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NCTRrecords@umanitoba.ca" TargetMode="External"/><Relationship Id="rId5" Type="http://schemas.openxmlformats.org/officeDocument/2006/relationships/hyperlink" Target="mailto:NCTR@umanitoba.ca" TargetMode="External"/><Relationship Id="rId4" Type="http://schemas.openxmlformats.org/officeDocument/2006/relationships/hyperlink" Target="archives.nctr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AAA373-37E3-36E1-C3A8-C141AFEB6289}"/>
              </a:ext>
            </a:extLst>
          </p:cNvPr>
          <p:cNvSpPr txBox="1"/>
          <p:nvPr/>
        </p:nvSpPr>
        <p:spPr>
          <a:xfrm>
            <a:off x="372568" y="419985"/>
            <a:ext cx="400206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  <a:latin typeface="Merriweather" pitchFamily="2" charset="77"/>
              </a:rPr>
              <a:t>Déclaration des Nations Unies sur les droits des peuples autochtones</a:t>
            </a:r>
          </a:p>
          <a:p>
            <a:endParaRPr lang="en-CA" sz="2000" b="1" dirty="0">
              <a:solidFill>
                <a:schemeClr val="bg1"/>
              </a:solidFill>
              <a:latin typeface="Merriweather" panose="00000500000000000000" pitchFamily="2" charset="0"/>
            </a:endParaRPr>
          </a:p>
          <a:p>
            <a:r>
              <a:rPr lang="en-US" sz="2400" b="1" dirty="0" err="1">
                <a:solidFill>
                  <a:schemeClr val="bg1"/>
                </a:solidFill>
                <a:latin typeface="Merriweather" panose="00000500000000000000" pitchFamily="2" charset="0"/>
              </a:rPr>
              <a:t>Semaine</a:t>
            </a:r>
            <a:r>
              <a:rPr lang="en-US" sz="2400" b="1" dirty="0">
                <a:solidFill>
                  <a:schemeClr val="bg1"/>
                </a:solidFill>
                <a:latin typeface="Merriweather" panose="00000500000000000000" pitchFamily="2" charset="0"/>
              </a:rPr>
              <a:t> de la verité et de la reconciliation</a:t>
            </a:r>
          </a:p>
          <a:p>
            <a:r>
              <a:rPr lang="en-US" sz="2400" b="1" dirty="0">
                <a:solidFill>
                  <a:schemeClr val="bg1"/>
                </a:solidFill>
                <a:latin typeface="Merriweather" panose="00000500000000000000" pitchFamily="2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55022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EF7AA-6D15-4B9D-0B69-544DFBF47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pour </a:t>
            </a:r>
            <a:r>
              <a:rPr lang="en-US" dirty="0" err="1"/>
              <a:t>refléchir</a:t>
            </a:r>
            <a:r>
              <a:rPr lang="en-US" dirty="0"/>
              <a:t>: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96D996-5645-48D4-63A9-6220BE2031C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4BE2D-EBCB-1E7E-172C-E254391CE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600" y="1067417"/>
            <a:ext cx="7801200" cy="3416400"/>
          </a:xfrm>
        </p:spPr>
        <p:txBody>
          <a:bodyPr/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fr-FR" sz="1600" dirty="0"/>
              <a:t>Comment est-ce que la doctrine de la découverte s’applique dans votre province ou territoire? (Sur quelle base est-ce que le gouvernement local affirme-t-il qu’il a la souveraineté?)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fr-FR" sz="1600" dirty="0"/>
              <a:t>Qu’est-ce qu’on peut dire à une personne qui s’exprime des concernes à propos de l’implémentation de la Déclaration des Nations Unies sur les Droits des Peuples Autochtones</a:t>
            </a:r>
            <a:r>
              <a:rPr lang="en-US" sz="1600" dirty="0"/>
              <a:t>? 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fr-FR" sz="1600" dirty="0"/>
              <a:t>Quelle est une chose que vous pouvez faire de promouvoir l’implémentation de la DNUDPA? 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fr-FR" sz="1600" dirty="0"/>
              <a:t>Comment peut tout le monde au Canada en tant que nation bénéficier de l’implémentation des lois des peuples Autochtones?</a:t>
            </a:r>
          </a:p>
        </p:txBody>
      </p:sp>
    </p:spTree>
    <p:extLst>
      <p:ext uri="{BB962C8B-B14F-4D97-AF65-F5344CB8AC3E}">
        <p14:creationId xmlns:p14="http://schemas.microsoft.com/office/powerpoint/2010/main" val="256597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142CE-5186-E236-49FB-9B3876A59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</a:t>
            </a:r>
            <a:r>
              <a:rPr lang="fr-CA" dirty="0"/>
              <a:t>s</a:t>
            </a:r>
            <a:r>
              <a:rPr lang="en-US" dirty="0" err="1"/>
              <a:t>ources</a:t>
            </a:r>
            <a:r>
              <a:rPr lang="en-US" dirty="0"/>
              <a:t>: </a:t>
            </a:r>
            <a:endParaRPr lang="en-US" sz="1600" b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595A8F-0ED1-20AF-9F74-6020C48F78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358AB-AC77-2433-F0F7-55211BFBD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3216" y="1088400"/>
            <a:ext cx="8057567" cy="3257892"/>
          </a:xfrm>
        </p:spPr>
        <p:txBody>
          <a:bodyPr/>
          <a:lstStyle/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Text of UN Declaration on the Rights of Indigenous Peoples</a:t>
            </a:r>
            <a:endParaRPr lang="en-CA" sz="1600" kern="100" dirty="0">
              <a:effectLst/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Handbook on the UN Declaration</a:t>
            </a:r>
            <a:endParaRPr lang="en-CA" sz="1600" kern="100" dirty="0"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dirty="0"/>
              <a:t>Understanding UNDRIP &amp; Bill C-15: </a:t>
            </a:r>
            <a:r>
              <a:rPr lang="en-CA" sz="1600" dirty="0">
                <a:hlinkClick r:id="rId4"/>
              </a:rPr>
              <a:t>Warrior Life Podcast</a:t>
            </a:r>
            <a:endParaRPr lang="en-CA" sz="1600" dirty="0"/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Indigenous Law Research Unit resources</a:t>
            </a: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CA" sz="1600" kern="100" dirty="0" err="1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Uvic</a:t>
            </a:r>
            <a:r>
              <a:rPr lang="en-CA" sz="1600" kern="100" dirty="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John Borrows, “Canada’s Indigenous Constitution” (2010). 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Canada’s Action Plan </a:t>
            </a:r>
            <a:endParaRPr lang="en-CA" sz="1600" kern="100" dirty="0">
              <a:effectLst/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endParaRPr lang="en-CA" sz="1600" kern="100" dirty="0">
              <a:effectLst/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endParaRPr lang="en-CA" sz="1600" kern="100" dirty="0">
              <a:effectLst/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endParaRPr lang="en-US" sz="1600" dirty="0">
              <a:latin typeface="Merriweathe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26438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La réconciliation commence par l’éducation</a:t>
            </a:r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92905" y="1088400"/>
            <a:ext cx="3095665" cy="34804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1800" dirty="0"/>
              <a:t>Apprendre en plus a propos des pensionnats et le chemin vers la réconciliation au travers de notre expérience de Messagerie interactive. </a:t>
            </a:r>
          </a:p>
          <a:p>
            <a:pPr marL="0" indent="0">
              <a:lnSpc>
                <a:spcPct val="200000"/>
              </a:lnSpc>
              <a:buNone/>
            </a:pPr>
            <a:endParaRPr lang="en-CA" sz="1200" dirty="0"/>
          </a:p>
          <a:p>
            <a:pPr marL="0" indent="0">
              <a:lnSpc>
                <a:spcPct val="100000"/>
              </a:lnSpc>
              <a:buNone/>
            </a:pPr>
            <a:r>
              <a:rPr lang="fr-FR" sz="1800" b="1" dirty="0">
                <a:latin typeface="Merriweather" pitchFamily="2" charset="77"/>
              </a:rPr>
              <a:t>Scannez le code QR maintenant!</a:t>
            </a:r>
          </a:p>
        </p:txBody>
      </p:sp>
      <p:pic>
        <p:nvPicPr>
          <p:cNvPr id="3" name="video of NCTR messenger experience">
            <a:hlinkClick r:id="" action="ppaction://media"/>
            <a:extLst>
              <a:ext uri="{FF2B5EF4-FFF2-40B4-BE49-F238E27FC236}">
                <a16:creationId xmlns:a16="http://schemas.microsoft.com/office/drawing/2014/main" id="{95984C2C-A024-FB31-6652-B0E4CD7F73C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6.00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05797" y="636386"/>
            <a:ext cx="1848544" cy="40062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34EF2E-34FF-FF75-A655-64467C52C5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830" y="291015"/>
            <a:ext cx="2664477" cy="4561469"/>
          </a:xfrm>
          <a:prstGeom prst="rect">
            <a:avLst/>
          </a:prstGeom>
        </p:spPr>
      </p:pic>
      <p:pic>
        <p:nvPicPr>
          <p:cNvPr id="1028" name="Picture 4" descr="Facebook Messenger gets shiny new logo, chat themes">
            <a:extLst>
              <a:ext uri="{FF2B5EF4-FFF2-40B4-BE49-F238E27FC236}">
                <a16:creationId xmlns:a16="http://schemas.microsoft.com/office/drawing/2014/main" id="{9998CB61-1033-8B28-9A22-D7E589EA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527" y="1573082"/>
            <a:ext cx="816945" cy="45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C7BEFB3D-FDB2-842A-0120-4B96F2E6144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r="1191" b="14367"/>
          <a:stretch/>
        </p:blipFill>
        <p:spPr>
          <a:xfrm>
            <a:off x="6036594" y="870784"/>
            <a:ext cx="1760146" cy="226325"/>
          </a:xfrm>
          <a:prstGeom prst="rect">
            <a:avLst/>
          </a:prstGeom>
        </p:spPr>
      </p:pic>
      <p:pic>
        <p:nvPicPr>
          <p:cNvPr id="6" name="Picture 5" descr="A qr code with orange squares&#10;&#10;Description automatically generated">
            <a:extLst>
              <a:ext uri="{FF2B5EF4-FFF2-40B4-BE49-F238E27FC236}">
                <a16:creationId xmlns:a16="http://schemas.microsoft.com/office/drawing/2014/main" id="{EA9DB183-6138-E162-D9C3-1F39485C59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46171" y="2517295"/>
            <a:ext cx="2151005" cy="215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8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AFF99-66B6-40BA-96F6-50F555086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Merci!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06E472-5F34-40ED-9505-F520FD89B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12" y="1088400"/>
            <a:ext cx="9043988" cy="3480475"/>
          </a:xfrm>
        </p:spPr>
        <p:txBody>
          <a:bodyPr numCol="2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</a:rPr>
              <a:t>Pour </a:t>
            </a:r>
            <a:r>
              <a:rPr lang="en-US" err="1">
                <a:latin typeface="Merriweather" panose="00000500000000000000" pitchFamily="2" charset="0"/>
              </a:rPr>
              <a:t>accéder</a:t>
            </a:r>
            <a:r>
              <a:rPr lang="en-US">
                <a:latin typeface="Merriweather" panose="00000500000000000000" pitchFamily="2" charset="0"/>
              </a:rPr>
              <a:t> au site Web: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www.nctr.ca</a:t>
            </a: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</a:rPr>
              <a:t>Pour </a:t>
            </a:r>
            <a:r>
              <a:rPr lang="en-US" err="1">
                <a:latin typeface="Merriweather" panose="00000500000000000000" pitchFamily="2" charset="0"/>
              </a:rPr>
              <a:t>accéder</a:t>
            </a:r>
            <a:r>
              <a:rPr lang="en-US">
                <a:latin typeface="Merriweather" panose="00000500000000000000" pitchFamily="2" charset="0"/>
              </a:rPr>
              <a:t> les archives: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archives.nctr.ca</a:t>
            </a: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fr-FR">
                <a:latin typeface="Merriweather" panose="00000500000000000000" pitchFamily="2" charset="0"/>
              </a:rPr>
              <a:t>Poser une question à un archiviste </a:t>
            </a:r>
            <a:r>
              <a:rPr lang="en-US">
                <a:latin typeface="Merriweather" panose="00000500000000000000" pitchFamily="2" charset="0"/>
              </a:rPr>
              <a:t>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NCTR@umanitoba.ca</a:t>
            </a: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fr-FR">
                <a:latin typeface="Merriweather" panose="00000500000000000000" pitchFamily="2" charset="0"/>
              </a:rPr>
              <a:t>Soumettre une </a:t>
            </a:r>
            <a:r>
              <a:rPr lang="fr-FR" err="1">
                <a:latin typeface="Merriweather" panose="00000500000000000000" pitchFamily="2" charset="0"/>
              </a:rPr>
              <a:t>démande</a:t>
            </a:r>
            <a:r>
              <a:rPr lang="fr-FR">
                <a:latin typeface="Merriweather" panose="00000500000000000000" pitchFamily="2" charset="0"/>
              </a:rPr>
              <a:t> pour un dossier</a:t>
            </a:r>
            <a:r>
              <a:rPr lang="en-US">
                <a:latin typeface="Merriweather" panose="00000500000000000000" pitchFamily="2" charset="0"/>
              </a:rPr>
              <a:t>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NCTRrecords@umanitoba.ca</a:t>
            </a:r>
            <a:r>
              <a:rPr lang="en-US">
                <a:latin typeface="Merriweather" panose="00000500000000000000" pitchFamily="2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err="1">
                <a:latin typeface="Merriweather" panose="00000500000000000000" pitchFamily="2" charset="0"/>
              </a:rPr>
              <a:t>L’Unité</a:t>
            </a:r>
            <a:r>
              <a:rPr lang="en-US">
                <a:latin typeface="Merriweather" panose="00000500000000000000" pitchFamily="2" charset="0"/>
              </a:rPr>
              <a:t> </a:t>
            </a:r>
            <a:r>
              <a:rPr lang="en-US" err="1">
                <a:latin typeface="Merriweather" panose="00000500000000000000" pitchFamily="2" charset="0"/>
              </a:rPr>
              <a:t>d’éducation</a:t>
            </a:r>
            <a:r>
              <a:rPr lang="en-US">
                <a:latin typeface="Merriweather" panose="00000500000000000000" pitchFamily="2" charset="0"/>
              </a:rPr>
              <a:t>:</a:t>
            </a:r>
            <a:endParaRPr lang="en-US">
              <a:latin typeface="Merriweather" panose="00000500000000000000" pitchFamily="2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Kaila.Johnston@umanitoba.ca</a:t>
            </a: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u="sng">
                <a:solidFill>
                  <a:schemeClr val="tx1">
                    <a:lumMod val="95000"/>
                    <a:lumOff val="5000"/>
                  </a:schemeClr>
                </a:solidFill>
                <a:latin typeface="Merriweather" panose="00000500000000000000" pitchFamily="2" charset="0"/>
              </a:rPr>
              <a:t>Sandra.Bender@umanitoba.ca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u="sng">
                <a:latin typeface="Merriweather" panose="00000500000000000000" pitchFamily="2" charset="0"/>
              </a:rPr>
              <a:t>Amber.Ali@umanitoba.ca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err="1">
                <a:latin typeface="Merriweather" panose="00000500000000000000" pitchFamily="2" charset="0"/>
              </a:rPr>
              <a:t>Tél</a:t>
            </a:r>
            <a:r>
              <a:rPr lang="en-US">
                <a:latin typeface="Merriweather" panose="00000500000000000000" pitchFamily="2" charset="0"/>
              </a:rPr>
              <a:t>.: 1-204-474-6069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</a:rPr>
              <a:t>Sans frais: 1-855-415-4534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</a:rPr>
              <a:t>Suivez </a:t>
            </a:r>
            <a:r>
              <a:rPr lang="en-US" err="1">
                <a:latin typeface="Merriweather" panose="00000500000000000000" pitchFamily="2" charset="0"/>
              </a:rPr>
              <a:t>notre</a:t>
            </a:r>
            <a:r>
              <a:rPr lang="en-US">
                <a:latin typeface="Merriweather" panose="00000500000000000000" pitchFamily="2" charset="0"/>
              </a:rPr>
              <a:t> page Facebook et </a:t>
            </a:r>
            <a:r>
              <a:rPr lang="en-US" err="1">
                <a:latin typeface="Merriweather" panose="00000500000000000000" pitchFamily="2" charset="0"/>
              </a:rPr>
              <a:t>nos</a:t>
            </a:r>
            <a:r>
              <a:rPr lang="en-US">
                <a:latin typeface="Merriweather" panose="00000500000000000000" pitchFamily="2" charset="0"/>
              </a:rPr>
              <a:t> </a:t>
            </a:r>
            <a:r>
              <a:rPr lang="en-US" err="1">
                <a:latin typeface="Merriweather" panose="00000500000000000000" pitchFamily="2" charset="0"/>
              </a:rPr>
              <a:t>autres</a:t>
            </a:r>
            <a:r>
              <a:rPr lang="en-US">
                <a:latin typeface="Merriweather" panose="00000500000000000000" pitchFamily="2" charset="0"/>
              </a:rPr>
              <a:t> </a:t>
            </a:r>
            <a:r>
              <a:rPr lang="en-US" err="1">
                <a:latin typeface="Merriweather" panose="00000500000000000000" pitchFamily="2" charset="0"/>
              </a:rPr>
              <a:t>médias</a:t>
            </a:r>
            <a:r>
              <a:rPr lang="en-US">
                <a:latin typeface="Merriweather" panose="00000500000000000000" pitchFamily="2" charset="0"/>
              </a:rPr>
              <a:t> </a:t>
            </a:r>
            <a:r>
              <a:rPr lang="en-US" err="1">
                <a:latin typeface="Merriweather" panose="00000500000000000000" pitchFamily="2" charset="0"/>
              </a:rPr>
              <a:t>sociaux</a:t>
            </a:r>
            <a:endParaRPr lang="en-US">
              <a:latin typeface="Merriweathe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23071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2391</TotalTime>
  <Words>287</Words>
  <Application>Microsoft Office PowerPoint</Application>
  <PresentationFormat>On-screen Show (16:9)</PresentationFormat>
  <Paragraphs>44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Merriweather</vt:lpstr>
      <vt:lpstr>Simple Light</vt:lpstr>
      <vt:lpstr>PowerPoint Presentation</vt:lpstr>
      <vt:lpstr>Questions pour refléchir: </vt:lpstr>
      <vt:lpstr>Ressources: </vt:lpstr>
      <vt:lpstr>La réconciliation commence par l’éducation</vt:lpstr>
      <vt:lpstr>Merci!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title of the presentation  goes here for up to five lines to accommodate descriptive titles</dc:title>
  <dc:creator>Carmen Roy</dc:creator>
  <cp:lastModifiedBy>Si Nguyen</cp:lastModifiedBy>
  <cp:revision>79</cp:revision>
  <dcterms:modified xsi:type="dcterms:W3CDTF">2023-09-29T14:43:05Z</dcterms:modified>
</cp:coreProperties>
</file>