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7"/>
  </p:notesMasterIdLst>
  <p:sldIdLst>
    <p:sldId id="265" r:id="rId2"/>
    <p:sldId id="264" r:id="rId3"/>
    <p:sldId id="266" r:id="rId4"/>
    <p:sldId id="263" r:id="rId5"/>
    <p:sldId id="469" r:id="rId6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167D4-7FC2-43FC-97E7-F06123137DB6}" v="12" dt="2023-09-28T19:58:15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648" autoAdjust="0"/>
  </p:normalViewPr>
  <p:slideViewPr>
    <p:cSldViewPr snapToGrid="0">
      <p:cViewPr varScale="1">
        <p:scale>
          <a:sx n="90" d="100"/>
          <a:sy n="90" d="100"/>
        </p:scale>
        <p:origin x="123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f05898261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f05898261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523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fr-CA" dirty="0"/>
              <a:t>Comment est-ce que vous visez les impacts du trauma intergénérationnel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5339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f05898261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f05898261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332973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20510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e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401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63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C2C2E"/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171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9181A"/>
              </a:buClr>
              <a:buSzPts val="1800"/>
              <a:buFont typeface="Merriweather"/>
              <a:buNone/>
              <a:defRPr sz="1800" b="1">
                <a:solidFill>
                  <a:srgbClr val="89181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5" r:id="rId3"/>
    <p:sldLayoutId id="2147483668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EA4335"/>
          </p15:clr>
        </p15:guide>
        <p15:guide id="2" pos="530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f.ca/" TargetMode="External"/><Relationship Id="rId2" Type="http://schemas.openxmlformats.org/officeDocument/2006/relationships/hyperlink" Target="https://uofmpress.ca/books/detail/a-knock-on-the-doo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fb.ca/film/reel_inju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tr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NCTRrecords@umanitoba.ca" TargetMode="External"/><Relationship Id="rId5" Type="http://schemas.openxmlformats.org/officeDocument/2006/relationships/hyperlink" Target="mailto:NCTR@umanitoba.ca" TargetMode="External"/><Relationship Id="rId4" Type="http://schemas.openxmlformats.org/officeDocument/2006/relationships/hyperlink" Target="archives.nct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AA373-37E3-36E1-C3A8-C141AFEB6289}"/>
              </a:ext>
            </a:extLst>
          </p:cNvPr>
          <p:cNvSpPr txBox="1"/>
          <p:nvPr/>
        </p:nvSpPr>
        <p:spPr>
          <a:xfrm>
            <a:off x="321465" y="322636"/>
            <a:ext cx="400206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00" b="1" dirty="0">
                <a:solidFill>
                  <a:schemeClr val="bg1"/>
                </a:solidFill>
                <a:latin typeface="Merriweather" pitchFamily="2" charset="77"/>
              </a:rPr>
              <a:t>Impacts intergénérationnels et discrimination systémique continue</a:t>
            </a:r>
            <a:endParaRPr lang="en-US" sz="3400" b="1" dirty="0">
              <a:solidFill>
                <a:schemeClr val="bg1"/>
              </a:solidFill>
              <a:latin typeface="Merriweather" pitchFamily="2" charset="77"/>
            </a:endParaRPr>
          </a:p>
          <a:p>
            <a:endParaRPr lang="en-CA" sz="2000" b="1" dirty="0">
              <a:solidFill>
                <a:schemeClr val="bg1"/>
              </a:solidFill>
              <a:latin typeface="Merriweather" panose="00000500000000000000" pitchFamily="2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Merriweather" panose="00000500000000000000" pitchFamily="2" charset="0"/>
              </a:rPr>
              <a:t>Semaine</a:t>
            </a:r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 de la verité et de la reconciliation</a:t>
            </a:r>
          </a:p>
          <a:p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54944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F7AA-6D15-4B9D-0B69-544DFBF4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further reflection: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BE2D-EBCB-1E7E-172C-E254391C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6566" y="896597"/>
            <a:ext cx="7801200" cy="377170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fr-FR" sz="1600" dirty="0"/>
              <a:t>Comment voyez-vous les effets du traumatisme intergénérationnel se manifester dans la société d’aujourd’hui?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fr-FR" sz="1600" dirty="0"/>
              <a:t>Où pouvez-vous identifier les préjugés conscients ou inconscients dans divers domaines de la société canadienne – justice, soins de santé, protection de l’enfance, </a:t>
            </a:r>
            <a:r>
              <a:rPr lang="fr-FR" sz="1600" dirty="0" err="1"/>
              <a:t>etc</a:t>
            </a:r>
            <a:r>
              <a:rPr lang="fr-FR" sz="1600" dirty="0"/>
              <a:t>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fr-FR" sz="1600" dirty="0"/>
              <a:t>Quelles mesures pouvez-vous prendre pour commencer à découvrir et à combattre vos propres préjugés inconscients?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fr-FR" sz="1600" dirty="0"/>
              <a:t>Où voyez-vous la résilience des Autochtones malgré la discrimination systémique persistante?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4633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42CE-5186-E236-49FB-9B3876A5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56" y="339468"/>
            <a:ext cx="7212600" cy="613200"/>
          </a:xfrm>
        </p:spPr>
        <p:txBody>
          <a:bodyPr/>
          <a:lstStyle/>
          <a:p>
            <a:r>
              <a:rPr lang="en-US" dirty="0" err="1"/>
              <a:t>Ressources</a:t>
            </a:r>
            <a:endParaRPr lang="en-US" sz="1600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58AB-AC77-2433-F0F7-55211BFBD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16" y="952668"/>
            <a:ext cx="8057567" cy="3940482"/>
          </a:xfrm>
        </p:spPr>
        <p:txBody>
          <a:bodyPr/>
          <a:lstStyle/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Livres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i="1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 Knock at the Door: The Essential History of Residential Schools from the Truth and Reconciliation Commission of Canada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latin typeface="Merriweather" pitchFamily="2" charset="77"/>
              </a:rPr>
              <a:t>Historic Trauma and Aboriginal Healing </a:t>
            </a:r>
            <a:r>
              <a:rPr lang="en-US" sz="1600" dirty="0">
                <a:latin typeface="Merriweather" pitchFamily="2" charset="77"/>
              </a:rPr>
              <a:t>by Cynthia Wesley-Esquimaux, Cynthia and Magdalena </a:t>
            </a:r>
            <a:r>
              <a:rPr lang="en-US" sz="1600" dirty="0" err="1">
                <a:latin typeface="Merriweather" pitchFamily="2" charset="77"/>
              </a:rPr>
              <a:t>Smolewski</a:t>
            </a:r>
            <a:r>
              <a:rPr lang="en-US" sz="1600" i="1" dirty="0">
                <a:latin typeface="Merriweather" pitchFamily="2" charset="77"/>
              </a:rPr>
              <a:t> (</a:t>
            </a:r>
            <a:r>
              <a:rPr lang="en-US" sz="1600" dirty="0">
                <a:latin typeface="Merriweather" pitchFamily="2" charset="77"/>
                <a:hlinkClick r:id="rId3"/>
              </a:rPr>
              <a:t>www.ahf.ca</a:t>
            </a:r>
            <a:r>
              <a:rPr lang="en-US" sz="1600" dirty="0">
                <a:latin typeface="Merriweather" pitchFamily="2" charset="77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latin typeface="Merriweather" pitchFamily="2" charset="77"/>
              </a:rPr>
              <a:t>21 Things You May Not Know About the Indian Act </a:t>
            </a:r>
            <a:r>
              <a:rPr lang="en-US" sz="1600" dirty="0">
                <a:latin typeface="Merriweather" pitchFamily="2" charset="77"/>
              </a:rPr>
              <a:t>by Bob Joseph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1600" i="1" dirty="0"/>
              <a:t>The Skin We’re In </a:t>
            </a:r>
            <a:r>
              <a:rPr lang="is-IS" sz="1600" dirty="0"/>
              <a:t>by Desmond Cole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1600" i="1" dirty="0"/>
              <a:t>White Fragility </a:t>
            </a:r>
            <a:r>
              <a:rPr lang="is-IS" sz="1600" dirty="0"/>
              <a:t>by Robin DiAngelo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i="1" dirty="0"/>
              <a:t>Unreconciled</a:t>
            </a:r>
            <a:r>
              <a:rPr lang="en-CA" sz="1600" dirty="0"/>
              <a:t> by Jesse </a:t>
            </a:r>
            <a:r>
              <a:rPr lang="en-CA" sz="1600" dirty="0" err="1"/>
              <a:t>Wente</a:t>
            </a:r>
            <a:endParaRPr lang="en-CA" sz="1600" dirty="0"/>
          </a:p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endParaRPr lang="en-CA" sz="1600" dirty="0"/>
          </a:p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CA" sz="1600" dirty="0"/>
              <a:t>Film: </a:t>
            </a:r>
            <a:r>
              <a:rPr lang="en-CA" sz="1600" dirty="0">
                <a:hlinkClick r:id="rId4"/>
              </a:rPr>
              <a:t>Reel Injun </a:t>
            </a:r>
            <a:r>
              <a:rPr lang="en-CA" sz="1600" dirty="0"/>
              <a:t>(2010)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US" sz="16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9875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La réconciliation commence par l’éducation</a:t>
            </a:r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92905" y="1088400"/>
            <a:ext cx="3095665" cy="3480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800" dirty="0"/>
              <a:t>Apprendre en plus a propos des pensionnats et le chemin vers la réconciliation au travers de notre expérience de Messagerie interactive. </a:t>
            </a:r>
          </a:p>
          <a:p>
            <a:pPr marL="0" indent="0">
              <a:lnSpc>
                <a:spcPct val="200000"/>
              </a:lnSpc>
              <a:buNone/>
            </a:pPr>
            <a:endParaRPr lang="en-CA" sz="1200" dirty="0"/>
          </a:p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latin typeface="Merriweather" pitchFamily="2" charset="77"/>
              </a:rPr>
              <a:t>Scannez le code QR maintenant!</a:t>
            </a:r>
          </a:p>
        </p:txBody>
      </p:sp>
      <p:pic>
        <p:nvPicPr>
          <p:cNvPr id="3" name="video of NCTR messenger experience">
            <a:hlinkClick r:id="" action="ppaction://media"/>
            <a:extLst>
              <a:ext uri="{FF2B5EF4-FFF2-40B4-BE49-F238E27FC236}">
                <a16:creationId xmlns:a16="http://schemas.microsoft.com/office/drawing/2014/main" id="{95984C2C-A024-FB31-6652-B0E4CD7F73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6.0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5797" y="636386"/>
            <a:ext cx="1848544" cy="4006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4EF2E-34FF-FF75-A655-64467C52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30" y="291015"/>
            <a:ext cx="2664477" cy="4561469"/>
          </a:xfrm>
          <a:prstGeom prst="rect">
            <a:avLst/>
          </a:prstGeom>
        </p:spPr>
      </p:pic>
      <p:pic>
        <p:nvPicPr>
          <p:cNvPr id="1028" name="Picture 4" descr="Facebook Messenger gets shiny new logo, chat themes">
            <a:extLst>
              <a:ext uri="{FF2B5EF4-FFF2-40B4-BE49-F238E27FC236}">
                <a16:creationId xmlns:a16="http://schemas.microsoft.com/office/drawing/2014/main" id="{9998CB61-1033-8B28-9A22-D7E589EA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27" y="1573082"/>
            <a:ext cx="816945" cy="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7BEFB3D-FDB2-842A-0120-4B96F2E614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1191" b="14367"/>
          <a:stretch/>
        </p:blipFill>
        <p:spPr>
          <a:xfrm>
            <a:off x="6036594" y="870784"/>
            <a:ext cx="1760146" cy="226325"/>
          </a:xfrm>
          <a:prstGeom prst="rect">
            <a:avLst/>
          </a:prstGeom>
        </p:spPr>
      </p:pic>
      <p:pic>
        <p:nvPicPr>
          <p:cNvPr id="6" name="Picture 5" descr="A qr code with orange squares&#10;&#10;Description automatically generated">
            <a:extLst>
              <a:ext uri="{FF2B5EF4-FFF2-40B4-BE49-F238E27FC236}">
                <a16:creationId xmlns:a16="http://schemas.microsoft.com/office/drawing/2014/main" id="{EA9DB183-6138-E162-D9C3-1F39485C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6171" y="2517295"/>
            <a:ext cx="2151005" cy="21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99-66B6-40BA-96F6-50F55508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Merci!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6E472-5F34-40ED-9505-F520FD89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" y="1088400"/>
            <a:ext cx="9043988" cy="3480475"/>
          </a:xfrm>
        </p:spPr>
        <p:txBody>
          <a:bodyPr numCol="2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au site Web: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les archives: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archives.nctr.ca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Poser une question à un archiviste 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Soumettre une </a:t>
            </a:r>
            <a:r>
              <a:rPr lang="fr-FR" err="1">
                <a:latin typeface="Merriweather" panose="00000500000000000000" pitchFamily="2" charset="0"/>
              </a:rPr>
              <a:t>démande</a:t>
            </a:r>
            <a:r>
              <a:rPr lang="fr-FR">
                <a:latin typeface="Merriweather" panose="00000500000000000000" pitchFamily="2" charset="0"/>
              </a:rPr>
              <a:t> pour un dossier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NCTRrecords@umanitoba.ca</a:t>
            </a:r>
            <a:r>
              <a:rPr lang="en-US">
                <a:latin typeface="Merriweather" panose="000005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L’Unité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d’éducation</a:t>
            </a:r>
            <a:r>
              <a:rPr lang="en-US">
                <a:latin typeface="Merriweather" panose="00000500000000000000" pitchFamily="2" charset="0"/>
              </a:rPr>
              <a:t>:</a:t>
            </a:r>
            <a:endParaRPr lang="en-US">
              <a:latin typeface="Merriweather" panose="00000500000000000000" pitchFamily="2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Kaila.Johnston@umanitoba.ca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solidFill>
                  <a:schemeClr val="tx1">
                    <a:lumMod val="95000"/>
                    <a:lumOff val="5000"/>
                  </a:schemeClr>
                </a:solidFill>
                <a:latin typeface="Merriweather" panose="00000500000000000000" pitchFamily="2" charset="0"/>
              </a:rPr>
              <a:t>Sandra.Bender@umanitoba.ca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latin typeface="Merriweather" panose="00000500000000000000" pitchFamily="2" charset="0"/>
              </a:rPr>
              <a:t>Amber.Ali@umanitoba.ca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Tél</a:t>
            </a:r>
            <a:r>
              <a:rPr lang="en-US">
                <a:latin typeface="Merriweather" panose="00000500000000000000" pitchFamily="2" charset="0"/>
              </a:rPr>
              <a:t>.: 1-204-474-6069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Sans frais: 1-855-415-4534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Suivez </a:t>
            </a:r>
            <a:r>
              <a:rPr lang="en-US" err="1">
                <a:latin typeface="Merriweather" panose="00000500000000000000" pitchFamily="2" charset="0"/>
              </a:rPr>
              <a:t>notre</a:t>
            </a:r>
            <a:r>
              <a:rPr lang="en-US">
                <a:latin typeface="Merriweather" panose="00000500000000000000" pitchFamily="2" charset="0"/>
              </a:rPr>
              <a:t> page Facebook et </a:t>
            </a:r>
            <a:r>
              <a:rPr lang="en-US" err="1">
                <a:latin typeface="Merriweather" panose="00000500000000000000" pitchFamily="2" charset="0"/>
              </a:rPr>
              <a:t>nos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autres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médias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sociaux</a:t>
            </a:r>
            <a:endParaRPr lang="en-US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2307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299</Words>
  <Application>Microsoft Office PowerPoint</Application>
  <PresentationFormat>On-screen Show (16:9)</PresentationFormat>
  <Paragraphs>45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Merriweather</vt:lpstr>
      <vt:lpstr>Arial</vt:lpstr>
      <vt:lpstr>Simple Light</vt:lpstr>
      <vt:lpstr>PowerPoint Presentation</vt:lpstr>
      <vt:lpstr>Questions for further reflection: </vt:lpstr>
      <vt:lpstr>Ressources</vt:lpstr>
      <vt:lpstr>La réconciliation commence par l’éducation</vt:lpstr>
      <vt:lpstr>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  goes here for up to five lines to accommodate descriptive titles</dc:title>
  <dc:creator>Carmen Roy</dc:creator>
  <cp:lastModifiedBy>Si Nguyen</cp:lastModifiedBy>
  <cp:revision>4</cp:revision>
  <dcterms:modified xsi:type="dcterms:W3CDTF">2023-09-29T14:41:44Z</dcterms:modified>
</cp:coreProperties>
</file>