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7"/>
  </p:notesMasterIdLst>
  <p:sldIdLst>
    <p:sldId id="260" r:id="rId2"/>
    <p:sldId id="259" r:id="rId3"/>
    <p:sldId id="261" r:id="rId4"/>
    <p:sldId id="258" r:id="rId5"/>
    <p:sldId id="923" r:id="rId6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5167D4-7FC2-43FC-97E7-F06123137DB6}" v="12" dt="2023-09-28T19:58:15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648" autoAdjust="0"/>
  </p:normalViewPr>
  <p:slideViewPr>
    <p:cSldViewPr snapToGrid="0">
      <p:cViewPr varScale="1">
        <p:scale>
          <a:sx n="90" d="100"/>
          <a:sy n="90" d="100"/>
        </p:scale>
        <p:origin x="123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f05898261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gf05898261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f05898261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f05898261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8441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e Column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640100" y="1152475"/>
            <a:ext cx="376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 rtl="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 rtl="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secHead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632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2C2C2E"/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171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9181A"/>
              </a:buClr>
              <a:buSzPts val="1800"/>
              <a:buFont typeface="Merriweather"/>
              <a:buNone/>
              <a:defRPr sz="1800" b="1">
                <a:solidFill>
                  <a:srgbClr val="89181A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8600" y="1152475"/>
            <a:ext cx="7801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●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298450">
              <a:lnSpc>
                <a:spcPct val="133000"/>
              </a:lnSpc>
              <a:spcBef>
                <a:spcPts val="200"/>
              </a:spcBef>
              <a:spcAft>
                <a:spcPts val="0"/>
              </a:spcAft>
              <a:buClr>
                <a:srgbClr val="2C2C2E"/>
              </a:buClr>
              <a:buSzPts val="1100"/>
              <a:buFont typeface="Merriweather"/>
              <a:buChar char="○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298450">
              <a:lnSpc>
                <a:spcPct val="133000"/>
              </a:lnSpc>
              <a:spcBef>
                <a:spcPts val="200"/>
              </a:spcBef>
              <a:spcAft>
                <a:spcPts val="200"/>
              </a:spcAft>
              <a:buClr>
                <a:srgbClr val="2C2C2E"/>
              </a:buClr>
              <a:buSzPts val="1100"/>
              <a:buFont typeface="Merriweather"/>
              <a:buChar char="■"/>
              <a:defRPr sz="1100">
                <a:solidFill>
                  <a:srgbClr val="2C2C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951883" y="5362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r">
              <a:buNone/>
              <a:defRPr sz="1100">
                <a:solidFill>
                  <a:srgbClr val="C1512E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5" r:id="rId3"/>
    <p:sldLayoutId id="2147483668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6">
          <p15:clr>
            <a:srgbClr val="EA4335"/>
          </p15:clr>
        </p15:guide>
        <p15:guide id="2" pos="5304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hf.ca/" TargetMode="External"/><Relationship Id="rId2" Type="http://schemas.openxmlformats.org/officeDocument/2006/relationships/hyperlink" Target="https://uofmpress.ca/books/detail/a-knock-on-the-doo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fb.ca/film/reel_injun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tr.c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NCTRrecords@umanitoba.ca" TargetMode="External"/><Relationship Id="rId5" Type="http://schemas.openxmlformats.org/officeDocument/2006/relationships/hyperlink" Target="mailto:NCTR@umanitoba.ca" TargetMode="External"/><Relationship Id="rId4" Type="http://schemas.openxmlformats.org/officeDocument/2006/relationships/hyperlink" Target="archives.nctr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AAA373-37E3-36E1-C3A8-C141AFEB6289}"/>
              </a:ext>
            </a:extLst>
          </p:cNvPr>
          <p:cNvSpPr txBox="1"/>
          <p:nvPr/>
        </p:nvSpPr>
        <p:spPr>
          <a:xfrm>
            <a:off x="380732" y="432703"/>
            <a:ext cx="400206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400" err="1">
                <a:solidFill>
                  <a:schemeClr val="bg1"/>
                </a:solidFill>
                <a:latin typeface="Merriweather" pitchFamily="2" charset="77"/>
              </a:rPr>
              <a:t>Intergenerational</a:t>
            </a:r>
            <a:r>
              <a:rPr lang="fr-CA" sz="3400">
                <a:solidFill>
                  <a:schemeClr val="bg1"/>
                </a:solidFill>
                <a:latin typeface="Merriweather" pitchFamily="2" charset="77"/>
              </a:rPr>
              <a:t> Impacts &amp; </a:t>
            </a:r>
            <a:r>
              <a:rPr lang="fr-CA" sz="3400" err="1">
                <a:solidFill>
                  <a:schemeClr val="bg1"/>
                </a:solidFill>
                <a:latin typeface="Merriweather" pitchFamily="2" charset="77"/>
              </a:rPr>
              <a:t>Ongoing</a:t>
            </a:r>
            <a:r>
              <a:rPr lang="fr-CA" sz="3400">
                <a:solidFill>
                  <a:schemeClr val="bg1"/>
                </a:solidFill>
                <a:latin typeface="Merriweather" pitchFamily="2" charset="77"/>
              </a:rPr>
              <a:t> </a:t>
            </a:r>
            <a:r>
              <a:rPr lang="fr-CA" sz="3400" err="1">
                <a:solidFill>
                  <a:schemeClr val="bg1"/>
                </a:solidFill>
                <a:latin typeface="Merriweather" pitchFamily="2" charset="77"/>
              </a:rPr>
              <a:t>Systemic</a:t>
            </a:r>
            <a:r>
              <a:rPr lang="fr-CA" sz="3400">
                <a:solidFill>
                  <a:schemeClr val="bg1"/>
                </a:solidFill>
                <a:latin typeface="Merriweather" pitchFamily="2" charset="77"/>
              </a:rPr>
              <a:t> Oppression</a:t>
            </a:r>
            <a:endParaRPr lang="en-US" sz="3400" b="1">
              <a:solidFill>
                <a:schemeClr val="bg1"/>
              </a:solidFill>
              <a:latin typeface="Merriweather" pitchFamily="2" charset="77"/>
            </a:endParaRPr>
          </a:p>
          <a:p>
            <a:endParaRPr lang="en-CA" sz="2000" b="1">
              <a:solidFill>
                <a:schemeClr val="bg1"/>
              </a:solidFill>
              <a:latin typeface="Merriweather" panose="00000500000000000000" pitchFamily="2" charset="0"/>
            </a:endParaRPr>
          </a:p>
          <a:p>
            <a:r>
              <a:rPr lang="en-US" sz="2400" b="1">
                <a:solidFill>
                  <a:schemeClr val="bg1"/>
                </a:solidFill>
                <a:latin typeface="Merriweather" panose="00000500000000000000" pitchFamily="2" charset="0"/>
              </a:rPr>
              <a:t>Truth and Reconciliation Week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F7AA-6D15-4B9D-0B69-544DFBF4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for further reflection: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4BE2D-EBCB-1E7E-172C-E254391CE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5033" y="1037364"/>
            <a:ext cx="7801200" cy="3068772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n-US" sz="1600"/>
              <a:t>How do you see the impacts of intergenerational trauma playing out in current societal systems today?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n-US" sz="1600"/>
              <a:t>Where can you identify conscious or unconscious bias in various areas of Canadian society – justice, healthcare, child welfare, </a:t>
            </a:r>
            <a:r>
              <a:rPr lang="en-US" sz="1600" err="1"/>
              <a:t>etc</a:t>
            </a:r>
            <a:r>
              <a:rPr lang="en-US" sz="1600"/>
              <a:t>?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n-US" sz="1600"/>
              <a:t>What steps can you take to start uncovering and addressing your own unconscious bias?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n-US" sz="1600"/>
              <a:t>Where do you see Indigenous resilience despite ongoing systemic discrimination?  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62120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42CE-5186-E236-49FB-9B3876A59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56" y="339468"/>
            <a:ext cx="7212600" cy="613200"/>
          </a:xfrm>
        </p:spPr>
        <p:txBody>
          <a:bodyPr/>
          <a:lstStyle/>
          <a:p>
            <a:r>
              <a:rPr lang="en-US" dirty="0"/>
              <a:t>Resources </a:t>
            </a:r>
            <a:r>
              <a:rPr lang="en-US" sz="1600" b="0" dirty="0"/>
              <a:t>(online resources, books, films)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358AB-AC77-2433-F0F7-55211BFBD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216" y="952668"/>
            <a:ext cx="8057567" cy="3940482"/>
          </a:xfrm>
        </p:spPr>
        <p:txBody>
          <a:bodyPr/>
          <a:lstStyle/>
          <a:p>
            <a:pPr marL="15875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Books: 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i="1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 Knock at the Door: The Essential History of Residential Schools from the Truth and Reconciliation Commission of Canada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endParaRPr lang="en-CA" sz="1600" kern="100" dirty="0">
              <a:effectLst/>
              <a:latin typeface="Merriweather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latin typeface="Merriweather" pitchFamily="2" charset="77"/>
              </a:rPr>
              <a:t>Historic Trauma and Aboriginal Healing </a:t>
            </a:r>
            <a:r>
              <a:rPr lang="en-US" sz="1600" dirty="0">
                <a:latin typeface="Merriweather" pitchFamily="2" charset="77"/>
              </a:rPr>
              <a:t>by Cynthia Wesley-Esquimaux, Cynthia and Magdalena </a:t>
            </a:r>
            <a:r>
              <a:rPr lang="en-US" sz="1600" dirty="0" err="1">
                <a:latin typeface="Merriweather" pitchFamily="2" charset="77"/>
              </a:rPr>
              <a:t>Smolewski</a:t>
            </a:r>
            <a:r>
              <a:rPr lang="en-US" sz="1600" i="1" dirty="0">
                <a:latin typeface="Merriweather" pitchFamily="2" charset="77"/>
              </a:rPr>
              <a:t> (</a:t>
            </a:r>
            <a:r>
              <a:rPr lang="en-US" sz="1600" dirty="0">
                <a:latin typeface="Merriweather" pitchFamily="2" charset="77"/>
                <a:hlinkClick r:id="rId3"/>
              </a:rPr>
              <a:t>www.ahf.ca</a:t>
            </a:r>
            <a:r>
              <a:rPr lang="en-US" sz="1600" dirty="0">
                <a:latin typeface="Merriweather" pitchFamily="2" charset="77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latin typeface="Merriweather" pitchFamily="2" charset="77"/>
              </a:rPr>
              <a:t>21 Things You May Not Know About the Indian Act </a:t>
            </a:r>
            <a:r>
              <a:rPr lang="en-US" sz="1600" dirty="0">
                <a:latin typeface="Merriweather" pitchFamily="2" charset="77"/>
              </a:rPr>
              <a:t>by Bob Joseph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s-IS" sz="1600" i="1" dirty="0"/>
              <a:t>The Skin We’re In </a:t>
            </a:r>
            <a:r>
              <a:rPr lang="is-IS" sz="1600" dirty="0"/>
              <a:t>by Desmond Cole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s-IS" sz="1600" i="1" dirty="0"/>
              <a:t>White Fragility </a:t>
            </a:r>
            <a:r>
              <a:rPr lang="is-IS" sz="1600" dirty="0"/>
              <a:t>by Robin DiAngelo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i="1" dirty="0"/>
              <a:t>Unreconciled</a:t>
            </a:r>
            <a:r>
              <a:rPr lang="en-CA" sz="1600" dirty="0"/>
              <a:t> by Jesse </a:t>
            </a:r>
            <a:r>
              <a:rPr lang="en-CA" sz="1600" dirty="0" err="1"/>
              <a:t>Wente</a:t>
            </a:r>
            <a:endParaRPr lang="en-CA" sz="1600" dirty="0"/>
          </a:p>
          <a:p>
            <a:pPr marL="158750" indent="0">
              <a:lnSpc>
                <a:spcPct val="100000"/>
              </a:lnSpc>
              <a:spcAft>
                <a:spcPts val="600"/>
              </a:spcAft>
              <a:buNone/>
            </a:pPr>
            <a:endParaRPr lang="en-CA" sz="1600" dirty="0"/>
          </a:p>
          <a:p>
            <a:pPr marL="15875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CA" sz="1600" dirty="0"/>
              <a:t>Film: </a:t>
            </a:r>
            <a:r>
              <a:rPr lang="en-CA" sz="1600" dirty="0">
                <a:hlinkClick r:id="rId4"/>
              </a:rPr>
              <a:t>Reel Injun </a:t>
            </a:r>
            <a:r>
              <a:rPr lang="en-CA" sz="1600" dirty="0"/>
              <a:t>(2010)</a:t>
            </a:r>
            <a:r>
              <a:rPr lang="en-CA" sz="1600" kern="100" dirty="0">
                <a:effectLst/>
                <a:latin typeface="Merriweather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2200"/>
              </a:lnSpc>
              <a:spcAft>
                <a:spcPts val="600"/>
              </a:spcAft>
            </a:pPr>
            <a:endParaRPr lang="en-US" sz="1600" dirty="0"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27685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618600" y="475200"/>
            <a:ext cx="72126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/>
              <a:t>Reconciliation begins with education</a:t>
            </a:r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92905" y="1088400"/>
            <a:ext cx="3095665" cy="34804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CA" sz="1800" dirty="0"/>
              <a:t>Learn more about the truths of residential schools &amp; the path to reconciliation, all through an interactive Messenger experience.  </a:t>
            </a:r>
          </a:p>
          <a:p>
            <a:pPr marL="0" indent="0">
              <a:lnSpc>
                <a:spcPct val="200000"/>
              </a:lnSpc>
              <a:buNone/>
            </a:pPr>
            <a:endParaRPr lang="en-CA" sz="1200" dirty="0"/>
          </a:p>
          <a:p>
            <a:pPr marL="0" indent="0">
              <a:lnSpc>
                <a:spcPct val="200000"/>
              </a:lnSpc>
              <a:buNone/>
            </a:pPr>
            <a:r>
              <a:rPr lang="en-CA" sz="1800" b="1" dirty="0">
                <a:latin typeface="Merriweather" pitchFamily="2" charset="77"/>
              </a:rPr>
              <a:t>Scan the QR code now!  </a:t>
            </a:r>
            <a:endParaRPr lang="en-CA" sz="1800" b="1" dirty="0"/>
          </a:p>
        </p:txBody>
      </p:sp>
      <p:pic>
        <p:nvPicPr>
          <p:cNvPr id="3" name="video of NCTR messenger experience">
            <a:hlinkClick r:id="" action="ppaction://media"/>
            <a:extLst>
              <a:ext uri="{FF2B5EF4-FFF2-40B4-BE49-F238E27FC236}">
                <a16:creationId xmlns:a16="http://schemas.microsoft.com/office/drawing/2014/main" id="{95984C2C-A024-FB31-6652-B0E4CD7F73C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6.00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05797" y="636386"/>
            <a:ext cx="1848544" cy="4006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34EF2E-34FF-FF75-A655-64467C52C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830" y="291015"/>
            <a:ext cx="2664477" cy="4561469"/>
          </a:xfrm>
          <a:prstGeom prst="rect">
            <a:avLst/>
          </a:prstGeom>
        </p:spPr>
      </p:pic>
      <p:pic>
        <p:nvPicPr>
          <p:cNvPr id="1028" name="Picture 4" descr="Facebook Messenger gets shiny new logo, chat themes">
            <a:extLst>
              <a:ext uri="{FF2B5EF4-FFF2-40B4-BE49-F238E27FC236}">
                <a16:creationId xmlns:a16="http://schemas.microsoft.com/office/drawing/2014/main" id="{9998CB61-1033-8B28-9A22-D7E589EA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527" y="1573082"/>
            <a:ext cx="816945" cy="4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C7BEFB3D-FDB2-842A-0120-4B96F2E6144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r="1191" b="14367"/>
          <a:stretch/>
        </p:blipFill>
        <p:spPr>
          <a:xfrm>
            <a:off x="6036594" y="870784"/>
            <a:ext cx="1760146" cy="226325"/>
          </a:xfrm>
          <a:prstGeom prst="rect">
            <a:avLst/>
          </a:prstGeom>
        </p:spPr>
      </p:pic>
      <p:pic>
        <p:nvPicPr>
          <p:cNvPr id="6" name="Picture 5" descr="A qr code with orange squares&#10;&#10;Description automatically generated">
            <a:extLst>
              <a:ext uri="{FF2B5EF4-FFF2-40B4-BE49-F238E27FC236}">
                <a16:creationId xmlns:a16="http://schemas.microsoft.com/office/drawing/2014/main" id="{EA9DB183-6138-E162-D9C3-1F39485C5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6171" y="2517295"/>
            <a:ext cx="2151005" cy="2151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FF99-66B6-40BA-96F6-50F55508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6E472-5F34-40ED-9505-F520FD89B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52475"/>
            <a:ext cx="9144000" cy="3416400"/>
          </a:xfrm>
        </p:spPr>
        <p:txBody>
          <a:bodyPr numCol="2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</a:rPr>
              <a:t>To access the website: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www.nctr.ca</a:t>
            </a: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</a:rPr>
              <a:t>To access the database: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archives.nctr.ca</a:t>
            </a: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</a:rPr>
              <a:t>To ask an archivist: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NCTR@umanitoba.ca</a:t>
            </a: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</a:rPr>
              <a:t>Submit a record request: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NCTRrecords@umanitoba.ca</a:t>
            </a:r>
            <a:r>
              <a:rPr lang="en-US" dirty="0">
                <a:latin typeface="Merriweather" panose="000005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</a:rPr>
              <a:t>Education Unit:</a:t>
            </a:r>
            <a:endParaRPr lang="en-US" dirty="0">
              <a:latin typeface="Merriweather" panose="00000500000000000000" pitchFamily="2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Kaila.Johnston@umanitoba.ca</a:t>
            </a: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u="sng" dirty="0">
                <a:solidFill>
                  <a:schemeClr val="tx1">
                    <a:lumMod val="95000"/>
                    <a:lumOff val="5000"/>
                  </a:schemeClr>
                </a:solidFill>
                <a:latin typeface="Merriweather" panose="00000500000000000000" pitchFamily="2" charset="0"/>
              </a:rPr>
              <a:t>Sandra.Bender@umanitoba.ca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u="sng" dirty="0">
                <a:latin typeface="Merriweather" panose="00000500000000000000" pitchFamily="2" charset="0"/>
              </a:rPr>
              <a:t>Amber.Ali@umanitoba.ca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</a:rPr>
              <a:t>Tel.: 1-204-474-6069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</a:rPr>
              <a:t>Toll free: 1-855-415-4534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dirty="0">
              <a:latin typeface="Merriweather" panose="000005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Merriweather" panose="00000500000000000000" pitchFamily="2" charset="0"/>
              </a:rPr>
              <a:t>visit our Facebook page and social media channels</a:t>
            </a:r>
          </a:p>
        </p:txBody>
      </p:sp>
    </p:spTree>
    <p:extLst>
      <p:ext uri="{BB962C8B-B14F-4D97-AF65-F5344CB8AC3E}">
        <p14:creationId xmlns:p14="http://schemas.microsoft.com/office/powerpoint/2010/main" val="304526680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282</Words>
  <Application>Microsoft Office PowerPoint</Application>
  <PresentationFormat>On-screen Show (16:9)</PresentationFormat>
  <Paragraphs>43</Paragraphs>
  <Slides>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Merriweather</vt:lpstr>
      <vt:lpstr>Arial</vt:lpstr>
      <vt:lpstr>Simple Light</vt:lpstr>
      <vt:lpstr>PowerPoint Presentation</vt:lpstr>
      <vt:lpstr>Questions for further reflection: </vt:lpstr>
      <vt:lpstr>Resources (online resources, books, films)</vt:lpstr>
      <vt:lpstr>Reconciliation begins with education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title of the presentation  goes here for up to five lines to accommodate descriptive titles</dc:title>
  <dc:creator>Carmen Roy</dc:creator>
  <cp:lastModifiedBy>Si Nguyen</cp:lastModifiedBy>
  <cp:revision>4</cp:revision>
  <dcterms:modified xsi:type="dcterms:W3CDTF">2023-09-29T14:41:21Z</dcterms:modified>
</cp:coreProperties>
</file>